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8" r:id="rId5"/>
    <p:sldId id="270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658" y="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FB96C-437A-4AA5-846E-FFB0BA43FC99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3957-2767-4FD0-B710-EECD3E5A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1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APEC2024 S.xx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7EA25A-3F98-445A-BBBA-10155F5096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" y="0"/>
            <a:ext cx="9144000" cy="133350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09B0EC-7621-6EA9-0DB1-00E4D632F749}"/>
              </a:ext>
            </a:extLst>
          </p:cNvPr>
          <p:cNvSpPr txBox="1">
            <a:spLocks/>
          </p:cNvSpPr>
          <p:nvPr userDrawn="1"/>
        </p:nvSpPr>
        <p:spPr>
          <a:xfrm>
            <a:off x="7924800" y="4869657"/>
            <a:ext cx="121151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2A1590F-A89D-46B8-9896-98788F25D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4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535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EF0F8B-46E3-2EEA-725A-DDCA7CC1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APEC2024 S.xx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869B73-4997-C802-A81D-D685C7B309F6}"/>
              </a:ext>
            </a:extLst>
          </p:cNvPr>
          <p:cNvSpPr txBox="1">
            <a:spLocks/>
          </p:cNvSpPr>
          <p:nvPr userDrawn="1"/>
        </p:nvSpPr>
        <p:spPr>
          <a:xfrm>
            <a:off x="7924800" y="4869657"/>
            <a:ext cx="121151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2A1590F-A89D-46B8-9896-98788F25D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1550"/>
            <a:ext cx="4038600" cy="3810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1550"/>
            <a:ext cx="4038600" cy="38099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A5BB5-8892-8E4B-CCC3-E351048A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APEC2024 S.xx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27C96F-2B1A-6485-0FFB-C2F810862ED8}"/>
              </a:ext>
            </a:extLst>
          </p:cNvPr>
          <p:cNvSpPr txBox="1">
            <a:spLocks/>
          </p:cNvSpPr>
          <p:nvPr userDrawn="1"/>
        </p:nvSpPr>
        <p:spPr>
          <a:xfrm>
            <a:off x="7924800" y="4869657"/>
            <a:ext cx="121151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2A1590F-A89D-46B8-9896-98788F25D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D185E95-045A-6B3F-C954-D8296A3C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APEC2024 S.xx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7C5EEEF-ADF1-7108-B591-1636404574B6}"/>
              </a:ext>
            </a:extLst>
          </p:cNvPr>
          <p:cNvSpPr txBox="1">
            <a:spLocks/>
          </p:cNvSpPr>
          <p:nvPr userDrawn="1"/>
        </p:nvSpPr>
        <p:spPr>
          <a:xfrm>
            <a:off x="7924800" y="4869657"/>
            <a:ext cx="121151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2A1590F-A89D-46B8-9896-98788F25D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8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895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2"/>
            <a:ext cx="8229600" cy="3657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18ED3FE-2CCD-4B77-9309-F2B8DA2F7960}"/>
              </a:ext>
            </a:extLst>
          </p:cNvPr>
          <p:cNvCxnSpPr/>
          <p:nvPr userDrawn="1"/>
        </p:nvCxnSpPr>
        <p:spPr>
          <a:xfrm>
            <a:off x="0" y="895350"/>
            <a:ext cx="8686800" cy="0"/>
          </a:xfrm>
          <a:prstGeom prst="line">
            <a:avLst/>
          </a:prstGeom>
          <a:ln w="31750" cmpd="sng">
            <a:solidFill>
              <a:schemeClr val="dk1">
                <a:shade val="95000"/>
                <a:satMod val="10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194D2D-20CE-4EFB-ACBE-6E08950EA051}"/>
              </a:ext>
            </a:extLst>
          </p:cNvPr>
          <p:cNvCxnSpPr/>
          <p:nvPr userDrawn="1"/>
        </p:nvCxnSpPr>
        <p:spPr>
          <a:xfrm>
            <a:off x="457200" y="4857750"/>
            <a:ext cx="8686800" cy="0"/>
          </a:xfrm>
          <a:prstGeom prst="line">
            <a:avLst/>
          </a:prstGeom>
          <a:ln w="31750" cmpd="sng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3CDFF7-2B38-A721-EBB7-8B81382E7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 sz="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APEC2024 S.xx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B8E89-6716-CCC3-DD7F-07B2E102DC70}"/>
              </a:ext>
            </a:extLst>
          </p:cNvPr>
          <p:cNvSpPr txBox="1">
            <a:spLocks/>
          </p:cNvSpPr>
          <p:nvPr userDrawn="1"/>
        </p:nvSpPr>
        <p:spPr>
          <a:xfrm>
            <a:off x="7924800" y="4869657"/>
            <a:ext cx="121151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2A1590F-A89D-46B8-9896-98788F25D3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1929636"/>
            <a:ext cx="8610600" cy="110251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Title of 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5150"/>
            <a:ext cx="6400800" cy="13144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Authors’ names and affiliations </a:t>
            </a: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73160CE1-5176-48C2-B703-83015639399F}"/>
              </a:ext>
            </a:extLst>
          </p:cNvPr>
          <p:cNvSpPr txBox="1"/>
          <p:nvPr/>
        </p:nvSpPr>
        <p:spPr>
          <a:xfrm>
            <a:off x="6477000" y="4138652"/>
            <a:ext cx="2552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Place your affiliation logo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7B3BB-3D72-3F1A-53E4-C5AEDD28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8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C0B1-FD0E-D905-13AF-451C8CA8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Presentation Guidelines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5E9F6-8ED7-06F7-44D7-6670CE47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Total duration of the seminar is 3 hours and 30 minutes.</a:t>
            </a:r>
          </a:p>
          <a:p>
            <a:pPr lvl="1"/>
            <a:r>
              <a:rPr lang="en-US" sz="2000" dirty="0"/>
              <a:t>180 minutes for presentation and 30 minutes coffee break.</a:t>
            </a:r>
          </a:p>
          <a:p>
            <a:pPr lvl="1"/>
            <a:r>
              <a:rPr lang="en-US" sz="2000" dirty="0"/>
              <a:t>Break should be ~90 minutes after start to meet catering schedule. </a:t>
            </a:r>
          </a:p>
          <a:p>
            <a:r>
              <a:rPr lang="en-US" sz="2400" dirty="0"/>
              <a:t>Recommended number of slides is 140-150 slides.</a:t>
            </a:r>
          </a:p>
          <a:p>
            <a:r>
              <a:rPr lang="en-US" sz="2400" i="1" dirty="0"/>
              <a:t>For presentations</a:t>
            </a:r>
            <a:r>
              <a:rPr lang="en-US" sz="2400" dirty="0"/>
              <a:t>: file format must be Microsoft PowerPoint (*.pptx)  OR  Adobe (*.pdf).</a:t>
            </a:r>
          </a:p>
          <a:p>
            <a:r>
              <a:rPr lang="en-US" sz="2400" i="1" dirty="0"/>
              <a:t>For the on-line and USB proceedings</a:t>
            </a:r>
            <a:r>
              <a:rPr lang="en-US" sz="2400" dirty="0"/>
              <a:t>: file format must be Adobe (*.pdf).</a:t>
            </a:r>
          </a:p>
          <a:p>
            <a:pPr lvl="1"/>
            <a:r>
              <a:rPr lang="en-US" sz="2000" dirty="0"/>
              <a:t>Authors must submit an Adobe version of their presentation file which is verified for conversion accuracy (pptx </a:t>
            </a:r>
            <a:r>
              <a:rPr lang="en-US" sz="2000" dirty="0">
                <a:sym typeface="Wingdings" panose="05000000000000000000" pitchFamily="2" charset="2"/>
              </a:rPr>
              <a:t> pdf)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9E77B-57F4-6466-7C97-6ACE4862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9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2CE61-3BAD-EE37-FA3D-4B67CB7D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Guidelines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24FEB-9B0E-25B3-29C0-0A7066451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The material has to be strictly non-commercial.</a:t>
            </a:r>
          </a:p>
          <a:p>
            <a:r>
              <a:rPr lang="en-US" sz="2400" dirty="0"/>
              <a:t>The presentation should not have ‘Confidential’ or ‘Proprietary’ tags.</a:t>
            </a:r>
          </a:p>
          <a:p>
            <a:r>
              <a:rPr lang="en-US" sz="2400" dirty="0"/>
              <a:t>Keep the presentation page clear. Limit unnecessary borders and frames.</a:t>
            </a:r>
          </a:p>
          <a:p>
            <a:r>
              <a:rPr lang="en-US" sz="2400" dirty="0"/>
              <a:t>No background color or pattern should be used. All slides should have a white background.</a:t>
            </a:r>
          </a:p>
          <a:p>
            <a:r>
              <a:rPr lang="en-US" sz="2400" dirty="0"/>
              <a:t>Schematics, graphs, illustrations or pictures may use color. </a:t>
            </a:r>
          </a:p>
          <a:p>
            <a:pPr lvl="1"/>
            <a:r>
              <a:rPr lang="en-US" sz="2000" dirty="0"/>
              <a:t>Avoid using light colors that are not clear on a white background.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3186F-72C2-5E69-8E02-02206CDF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4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49DD-7B88-E9FE-8C32-86AB20BC5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Slide Formatting Guidelines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E060C-EAB3-2252-CA46-177EAF9C8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Slide aspect ratio must be 16:9.</a:t>
            </a:r>
          </a:p>
          <a:p>
            <a:r>
              <a:rPr lang="en-US" sz="2400" dirty="0"/>
              <a:t>The </a:t>
            </a:r>
            <a:r>
              <a:rPr lang="en-US" sz="2400" i="1" dirty="0"/>
              <a:t>Title of each slide </a:t>
            </a:r>
            <a:r>
              <a:rPr lang="en-US" sz="2400" dirty="0"/>
              <a:t>should convey the main message of the </a:t>
            </a:r>
            <a:r>
              <a:rPr lang="en-US" sz="2400" i="1" dirty="0"/>
              <a:t>slide content </a:t>
            </a:r>
            <a:r>
              <a:rPr lang="en-US" sz="2400" dirty="0"/>
              <a:t>as much as it is practical.</a:t>
            </a:r>
          </a:p>
          <a:p>
            <a:r>
              <a:rPr lang="en-US" sz="2400" dirty="0"/>
              <a:t>Slide footers: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Title Slide</a:t>
            </a:r>
            <a:r>
              <a:rPr lang="en-US" dirty="0"/>
              <a:t> footer must also include the </a:t>
            </a:r>
            <a:r>
              <a:rPr lang="en-US" i="1" dirty="0"/>
              <a:t>seminar ID </a:t>
            </a:r>
            <a:r>
              <a:rPr lang="en-US" dirty="0"/>
              <a:t>(as it will be listed in the Seminar program, i.e. S01, S02,.., S18)</a:t>
            </a:r>
            <a:r>
              <a:rPr lang="en-US" i="1" dirty="0"/>
              <a:t>.  </a:t>
            </a:r>
          </a:p>
          <a:p>
            <a:pPr lvl="1"/>
            <a:r>
              <a:rPr lang="en-US" dirty="0"/>
              <a:t>The remaining slide footers must include the slide number (as shown in this document). </a:t>
            </a:r>
          </a:p>
          <a:p>
            <a:pPr lvl="1"/>
            <a:r>
              <a:rPr lang="en-US" dirty="0"/>
              <a:t>Note: This file is already set up with footers “APEC2024 </a:t>
            </a:r>
            <a:r>
              <a:rPr lang="en-US" dirty="0" err="1"/>
              <a:t>Sxx</a:t>
            </a:r>
            <a:r>
              <a:rPr lang="en-US" dirty="0"/>
              <a:t>” and “&lt;#&gt;” for page numbers. The “</a:t>
            </a:r>
            <a:r>
              <a:rPr lang="en-US" dirty="0" err="1"/>
              <a:t>Sxx</a:t>
            </a:r>
            <a:r>
              <a:rPr lang="en-US" dirty="0"/>
              <a:t>” can be adjusted for all your slides at once by going to Slide Master view / Insert / Head &amp; Footer, adjusting the text there (rather than entering for each slide).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2F7F6-29DE-1866-0E50-DC758261C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5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66A87-7516-F4AC-1790-2E80B96D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F538-52A4-262D-9912-98CEBBF1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Pay strong attention to matching what you will submit for the printed material and the final presentation material. </a:t>
            </a:r>
          </a:p>
          <a:p>
            <a:r>
              <a:rPr lang="en-US" dirty="0"/>
              <a:t>They should match exactly or as close to each other as possible for your audience (in terms of page numbers, the sequence, or missing pages). </a:t>
            </a:r>
          </a:p>
          <a:p>
            <a:r>
              <a:rPr lang="en-US" dirty="0"/>
              <a:t>If they will not be matching, be sure to announce and highlight the differences “during” the actual seminar at APEC to limit your audience’s frustration.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BC01C-2907-45E3-271E-7ABAE868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3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05A19-647E-A154-D54E-E021A83C8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Text Formatting Guidelines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8552B-747E-570F-672A-A4330E1FA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All text should be in black.</a:t>
            </a:r>
          </a:p>
          <a:p>
            <a:r>
              <a:rPr lang="en-US" sz="2400" dirty="0"/>
              <a:t>Recommended minimum Arial font sizes: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200" dirty="0"/>
              <a:t>Titles: 32</a:t>
            </a:r>
          </a:p>
          <a:p>
            <a:pPr marL="0" indent="0">
              <a:buNone/>
            </a:pPr>
            <a:r>
              <a:rPr lang="en-US" sz="2800" dirty="0"/>
              <a:t>Sub-Titles: 28</a:t>
            </a:r>
          </a:p>
          <a:p>
            <a:r>
              <a:rPr lang="en-US" sz="2400" dirty="0"/>
              <a:t>Major Bullets: 24</a:t>
            </a:r>
          </a:p>
          <a:p>
            <a:pPr lvl="1"/>
            <a:r>
              <a:rPr lang="en-US" sz="2000" dirty="0"/>
              <a:t>Indented Bullets: 20</a:t>
            </a:r>
          </a:p>
          <a:p>
            <a:pPr marL="0" indent="0" algn="ctr">
              <a:buNone/>
            </a:pPr>
            <a:r>
              <a:rPr lang="en-US" sz="1800" dirty="0"/>
              <a:t>Text on graphs, figures,…: 18</a:t>
            </a:r>
          </a:p>
          <a:p>
            <a:pPr marL="0" indent="0">
              <a:buNone/>
            </a:pPr>
            <a:r>
              <a:rPr lang="en-US" sz="1800" i="1" u="sng" dirty="0">
                <a:solidFill>
                  <a:srgbClr val="FF0000"/>
                </a:solidFill>
              </a:rPr>
              <a:t>The Slide Master of this </a:t>
            </a:r>
            <a:r>
              <a:rPr lang="en-US" sz="1800" i="1" u="sng" dirty="0" err="1">
                <a:solidFill>
                  <a:srgbClr val="FF0000"/>
                </a:solidFill>
              </a:rPr>
              <a:t>Powerpoint</a:t>
            </a:r>
            <a:r>
              <a:rPr lang="en-US" sz="1800" i="1" u="sng" dirty="0">
                <a:solidFill>
                  <a:srgbClr val="FF0000"/>
                </a:solidFill>
              </a:rPr>
              <a:t> document is setup to help you get started!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26790-DD4A-6AC8-B4BB-AE3551A97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APEC2024 S.xx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55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482</Words>
  <Application>Microsoft Office PowerPoint</Application>
  <PresentationFormat>On-screen Show (16:9)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Title of Presentation </vt:lpstr>
      <vt:lpstr>Presentation Guidelines</vt:lpstr>
      <vt:lpstr>General Guidelines</vt:lpstr>
      <vt:lpstr>Slide Formatting Guidelines</vt:lpstr>
      <vt:lpstr>Other Guidelines</vt:lpstr>
      <vt:lpstr>Text Formatting Guidelines</vt:lpstr>
    </vt:vector>
  </TitlesOfParts>
  <Company>Dialog Semiconductor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Siamak Abedinpour</dc:creator>
  <cp:lastModifiedBy>Balogh, Laszlo</cp:lastModifiedBy>
  <cp:revision>79</cp:revision>
  <dcterms:created xsi:type="dcterms:W3CDTF">2017-12-07T20:16:47Z</dcterms:created>
  <dcterms:modified xsi:type="dcterms:W3CDTF">2023-10-03T11:38:13Z</dcterms:modified>
</cp:coreProperties>
</file>